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8288000" cy="10287000"/>
  <p:notesSz cx="6858000" cy="9144000"/>
  <p:embeddedFontLst>
    <p:embeddedFont>
      <p:font typeface="210 네버랜드 Light" panose="020B0600000101010101" charset="-127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210 네버랜드 Bold" panose="020B0600000101010101" charset="-127"/>
      <p:regular r:id="rId28"/>
    </p:embeddedFont>
    <p:embeddedFont>
      <p:font typeface="Arita Dotum Medium" panose="020B0600000101010101" charset="-127"/>
      <p:regular r:id="rId29"/>
    </p:embeddedFont>
    <p:embeddedFont>
      <p:font typeface="Arita Dotum Semi-Bold" panose="020B0600000101010101" charset="-127"/>
      <p:regular r:id="rId30"/>
    </p:embeddedFont>
    <p:embeddedFont>
      <p:font typeface="210 네버랜드" panose="020B0600000101010101" charset="-127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723900"/>
            <a:ext cx="17145000" cy="912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0" b="1" dirty="0" smtClean="0">
                <a:latin typeface="궁서" panose="02030600000101010101" pitchFamily="18" charset="-127"/>
                <a:ea typeface="궁서" panose="02030600000101010101" pitchFamily="18" charset="-127"/>
              </a:rPr>
              <a:t>금융상품비교어플리케이션구현</a:t>
            </a:r>
            <a:endParaRPr lang="en-US" altLang="ko-KR" sz="16000" b="1" dirty="0" smtClean="0">
              <a:latin typeface="궁서" panose="02030600000101010101" pitchFamily="18" charset="-127"/>
              <a:ea typeface="궁서" panose="02030600000101010101" pitchFamily="18" charset="-127"/>
            </a:endParaRPr>
          </a:p>
          <a:p>
            <a:pPr algn="ctr"/>
            <a:endParaRPr lang="en-US" altLang="ko-KR" sz="8900" b="1" i="1" dirty="0">
              <a:latin typeface="궁서" panose="02030600000101010101" pitchFamily="18" charset="-127"/>
              <a:ea typeface="궁서" panose="02030600000101010101" pitchFamily="18" charset="-127"/>
            </a:endParaRPr>
          </a:p>
          <a:p>
            <a:pPr algn="ctr"/>
            <a:r>
              <a:rPr lang="ko-KR" altLang="en-US" sz="8900" b="1" i="1" dirty="0" smtClean="0">
                <a:solidFill>
                  <a:srgbClr val="FFFF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팀장</a:t>
            </a:r>
            <a:r>
              <a:rPr lang="en-US" altLang="ko-KR" sz="8900" b="1" i="1" dirty="0" smtClean="0">
                <a:solidFill>
                  <a:srgbClr val="FFFF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:</a:t>
            </a:r>
            <a:r>
              <a:rPr lang="ko-KR" altLang="en-US" sz="8900" b="1" i="1" dirty="0">
                <a:solidFill>
                  <a:srgbClr val="FFFF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이</a:t>
            </a:r>
            <a:r>
              <a:rPr lang="ko-KR" altLang="en-US" sz="8900" b="1" i="1" dirty="0" smtClean="0">
                <a:solidFill>
                  <a:srgbClr val="FFFF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지호</a:t>
            </a:r>
            <a:endParaRPr lang="en-US" altLang="ko-KR" sz="8900" b="1" i="1" dirty="0" smtClean="0">
              <a:solidFill>
                <a:srgbClr val="FFFF00"/>
              </a:solidFill>
              <a:latin typeface="궁서" panose="02030600000101010101" pitchFamily="18" charset="-127"/>
              <a:ea typeface="궁서" panose="02030600000101010101" pitchFamily="18" charset="-127"/>
            </a:endParaRPr>
          </a:p>
          <a:p>
            <a:pPr algn="ctr"/>
            <a:r>
              <a:rPr lang="ko-KR" altLang="en-US" sz="8900" b="1" i="1" dirty="0" smtClean="0">
                <a:solidFill>
                  <a:srgbClr val="FFFF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팀원</a:t>
            </a:r>
            <a:r>
              <a:rPr lang="en-US" altLang="ko-KR" sz="8900" b="1" i="1" dirty="0" smtClean="0">
                <a:solidFill>
                  <a:srgbClr val="FFFF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:</a:t>
            </a:r>
            <a:r>
              <a:rPr lang="ko-KR" altLang="en-US" sz="8900" b="1" i="1" dirty="0" smtClean="0">
                <a:solidFill>
                  <a:srgbClr val="FFFF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정태윤</a:t>
            </a:r>
            <a:endParaRPr lang="ko-KR" altLang="en-US" sz="8900" b="1" i="1" dirty="0">
              <a:solidFill>
                <a:srgbClr val="FFFF00"/>
              </a:solidFill>
              <a:latin typeface="궁서" panose="02030600000101010101" pitchFamily="18" charset="-127"/>
              <a:ea typeface="궁서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667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6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7559" y="295025"/>
            <a:ext cx="4601460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근처 은행 검색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7314" y="3571907"/>
            <a:ext cx="16554622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>
                <a:solidFill>
                  <a:srgbClr val="FFFFFF"/>
                </a:solidFill>
                <a:ea typeface="210 네버랜드"/>
              </a:rPr>
              <a:t>근처 은행 화면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7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커뮤니티 기능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60777" y="3116327"/>
            <a:ext cx="6645692" cy="2879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ea typeface="210 네버랜드"/>
              </a:rPr>
              <a:t>전체 글 목록 화면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24984" y="3116327"/>
            <a:ext cx="6645692" cy="2879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ea typeface="210 네버랜드"/>
              </a:rPr>
              <a:t>상세 글 목록 화면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06773" y="1163679"/>
            <a:ext cx="17284256" cy="1997062"/>
            <a:chOff x="0" y="0"/>
            <a:chExt cx="4552232" cy="525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52232" cy="525975"/>
            </a:xfrm>
            <a:custGeom>
              <a:avLst/>
              <a:gdLst/>
              <a:ahLst/>
              <a:cxnLst/>
              <a:rect l="l" t="t" r="r" b="b"/>
              <a:pathLst>
                <a:path w="4552232" h="525975">
                  <a:moveTo>
                    <a:pt x="34938" y="0"/>
                  </a:moveTo>
                  <a:lnTo>
                    <a:pt x="4517295" y="0"/>
                  </a:lnTo>
                  <a:cubicBezTo>
                    <a:pt x="4526561" y="0"/>
                    <a:pt x="4535447" y="3681"/>
                    <a:pt x="4541999" y="10233"/>
                  </a:cubicBezTo>
                  <a:cubicBezTo>
                    <a:pt x="4548551" y="16785"/>
                    <a:pt x="4552232" y="25672"/>
                    <a:pt x="4552232" y="34938"/>
                  </a:cubicBezTo>
                  <a:lnTo>
                    <a:pt x="4552232" y="491038"/>
                  </a:lnTo>
                  <a:cubicBezTo>
                    <a:pt x="4552232" y="510333"/>
                    <a:pt x="4536590" y="525975"/>
                    <a:pt x="4517295" y="525975"/>
                  </a:cubicBezTo>
                  <a:lnTo>
                    <a:pt x="34938" y="525975"/>
                  </a:lnTo>
                  <a:cubicBezTo>
                    <a:pt x="15642" y="525975"/>
                    <a:pt x="0" y="510333"/>
                    <a:pt x="0" y="491038"/>
                  </a:cubicBezTo>
                  <a:lnTo>
                    <a:pt x="0" y="34938"/>
                  </a:lnTo>
                  <a:cubicBezTo>
                    <a:pt x="0" y="15642"/>
                    <a:pt x="15642" y="0"/>
                    <a:pt x="34938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552232" cy="573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6973" y="1634208"/>
            <a:ext cx="17523857" cy="989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929"/>
              </a:lnSpc>
            </a:pPr>
            <a:r>
              <a:rPr lang="en-US" sz="6099">
                <a:solidFill>
                  <a:srgbClr val="FFFFFF"/>
                </a:solidFill>
                <a:latin typeface="210 네버랜드 Light"/>
              </a:rPr>
              <a:t>Categorical Variable Based Filtering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606773" y="3932266"/>
            <a:ext cx="17284256" cy="5486264"/>
            <a:chOff x="0" y="0"/>
            <a:chExt cx="4552232" cy="14449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552232" cy="1444942"/>
            </a:xfrm>
            <a:custGeom>
              <a:avLst/>
              <a:gdLst/>
              <a:ahLst/>
              <a:cxnLst/>
              <a:rect l="l" t="t" r="r" b="b"/>
              <a:pathLst>
                <a:path w="4552232" h="1444942">
                  <a:moveTo>
                    <a:pt x="34938" y="0"/>
                  </a:moveTo>
                  <a:lnTo>
                    <a:pt x="4517295" y="0"/>
                  </a:lnTo>
                  <a:cubicBezTo>
                    <a:pt x="4526561" y="0"/>
                    <a:pt x="4535447" y="3681"/>
                    <a:pt x="4541999" y="10233"/>
                  </a:cubicBezTo>
                  <a:cubicBezTo>
                    <a:pt x="4548551" y="16785"/>
                    <a:pt x="4552232" y="25672"/>
                    <a:pt x="4552232" y="34938"/>
                  </a:cubicBezTo>
                  <a:lnTo>
                    <a:pt x="4552232" y="1410004"/>
                  </a:lnTo>
                  <a:cubicBezTo>
                    <a:pt x="4552232" y="1429300"/>
                    <a:pt x="4536590" y="1444942"/>
                    <a:pt x="4517295" y="1444942"/>
                  </a:cubicBezTo>
                  <a:lnTo>
                    <a:pt x="34938" y="1444942"/>
                  </a:lnTo>
                  <a:cubicBezTo>
                    <a:pt x="15642" y="1444942"/>
                    <a:pt x="0" y="1429300"/>
                    <a:pt x="0" y="1410004"/>
                  </a:cubicBezTo>
                  <a:lnTo>
                    <a:pt x="0" y="34938"/>
                  </a:lnTo>
                  <a:cubicBezTo>
                    <a:pt x="0" y="15642"/>
                    <a:pt x="15642" y="0"/>
                    <a:pt x="34938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552232" cy="1492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39065" y="3594986"/>
            <a:ext cx="16809871" cy="5309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59"/>
              </a:lnSpc>
            </a:pPr>
            <a:endParaRPr dirty="0"/>
          </a:p>
          <a:p>
            <a:pPr marL="1057897" lvl="1" indent="-528948">
              <a:lnSpc>
                <a:spcPts val="6859"/>
              </a:lnSpc>
              <a:buFont typeface="Arial"/>
              <a:buChar char="•"/>
            </a:pPr>
            <a:r>
              <a:rPr lang="en-US" sz="4899" dirty="0" err="1">
                <a:solidFill>
                  <a:srgbClr val="FFFFFF"/>
                </a:solidFill>
                <a:ea typeface="Arita Dotum Medium"/>
              </a:rPr>
              <a:t>사용자의</a:t>
            </a:r>
            <a:r>
              <a:rPr lang="en-US" sz="48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ea typeface="Arita Dotum Medium"/>
              </a:rPr>
              <a:t>특성과</a:t>
            </a:r>
            <a:r>
              <a:rPr lang="en-US" sz="48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ea typeface="Arita Dotum Medium"/>
              </a:rPr>
              <a:t>유사한</a:t>
            </a:r>
            <a:r>
              <a:rPr lang="en-US" sz="48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ea typeface="Arita Dotum Medium"/>
              </a:rPr>
              <a:t>그룹이</a:t>
            </a:r>
            <a:r>
              <a:rPr lang="en-US" sz="48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ea typeface="Arita Dotum Medium"/>
              </a:rPr>
              <a:t>선호하는</a:t>
            </a:r>
            <a:r>
              <a:rPr lang="en-US" sz="48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ea typeface="Arita Dotum Medium"/>
              </a:rPr>
              <a:t>아이템을</a:t>
            </a:r>
            <a:r>
              <a:rPr lang="en-US" sz="48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899" dirty="0" smtClean="0">
                <a:solidFill>
                  <a:srgbClr val="FFFFFF"/>
                </a:solidFill>
                <a:ea typeface="Arita Dotum Medium"/>
              </a:rPr>
              <a:t>                   </a:t>
            </a:r>
            <a:r>
              <a:rPr lang="en-US" sz="4899" dirty="0" err="1" smtClean="0">
                <a:solidFill>
                  <a:srgbClr val="FFFFFF"/>
                </a:solidFill>
                <a:ea typeface="Arita Dotum Medium"/>
              </a:rPr>
              <a:t>추천하는</a:t>
            </a:r>
            <a:r>
              <a:rPr lang="en-US" sz="4899" dirty="0" smtClean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ea typeface="Arita Dotum Medium"/>
              </a:rPr>
              <a:t>알고리즘</a:t>
            </a:r>
            <a:endParaRPr lang="en-US" sz="4899" dirty="0">
              <a:solidFill>
                <a:srgbClr val="FFFFFF"/>
              </a:solidFill>
              <a:ea typeface="Arita Dotum Medium"/>
            </a:endParaRPr>
          </a:p>
          <a:p>
            <a:pPr marL="1057897" lvl="1" indent="-528948">
              <a:lnSpc>
                <a:spcPts val="6859"/>
              </a:lnSpc>
              <a:buFont typeface="Arial"/>
              <a:buChar char="•"/>
            </a:pP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사용자의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나이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,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직업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,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연봉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,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자산을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기반으로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그룹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필터링</a:t>
            </a:r>
            <a:endParaRPr lang="en-US" sz="4899" dirty="0">
              <a:solidFill>
                <a:srgbClr val="FFFFFF"/>
              </a:solidFill>
              <a:latin typeface="Arita Dotum Medium"/>
              <a:ea typeface="Arita Dotum Medium"/>
            </a:endParaRPr>
          </a:p>
          <a:p>
            <a:pPr marL="1057897" lvl="1" indent="-528948" algn="l">
              <a:lnSpc>
                <a:spcPts val="6859"/>
              </a:lnSpc>
              <a:buFont typeface="Arial"/>
              <a:buChar char="•"/>
            </a:pP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각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특성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별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필터링된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사용자들이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많이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가입한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상품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순서로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Sort하여</a:t>
            </a:r>
            <a:r>
              <a:rPr lang="en-US" sz="48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8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추천</a:t>
            </a:r>
            <a:endParaRPr lang="en-US" sz="4899" dirty="0">
              <a:solidFill>
                <a:srgbClr val="FFFFFF"/>
              </a:solidFill>
              <a:latin typeface="Arita Dotum Medium"/>
              <a:ea typeface="Arita Dotum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7314" y="2814669"/>
            <a:ext cx="16554622" cy="303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>
                <a:solidFill>
                  <a:srgbClr val="FFFFFF"/>
                </a:solidFill>
                <a:latin typeface="210 네버랜드"/>
                <a:ea typeface="210 네버랜드"/>
              </a:rPr>
              <a:t>나이, 직업, 연봉, 자산 별로 추천 페이지 화면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06773" y="1163679"/>
            <a:ext cx="17284256" cy="1997062"/>
            <a:chOff x="0" y="0"/>
            <a:chExt cx="4552232" cy="525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52232" cy="525975"/>
            </a:xfrm>
            <a:custGeom>
              <a:avLst/>
              <a:gdLst/>
              <a:ahLst/>
              <a:cxnLst/>
              <a:rect l="l" t="t" r="r" b="b"/>
              <a:pathLst>
                <a:path w="4552232" h="525975">
                  <a:moveTo>
                    <a:pt x="34938" y="0"/>
                  </a:moveTo>
                  <a:lnTo>
                    <a:pt x="4517295" y="0"/>
                  </a:lnTo>
                  <a:cubicBezTo>
                    <a:pt x="4526561" y="0"/>
                    <a:pt x="4535447" y="3681"/>
                    <a:pt x="4541999" y="10233"/>
                  </a:cubicBezTo>
                  <a:cubicBezTo>
                    <a:pt x="4548551" y="16785"/>
                    <a:pt x="4552232" y="25672"/>
                    <a:pt x="4552232" y="34938"/>
                  </a:cubicBezTo>
                  <a:lnTo>
                    <a:pt x="4552232" y="491038"/>
                  </a:lnTo>
                  <a:cubicBezTo>
                    <a:pt x="4552232" y="510333"/>
                    <a:pt x="4536590" y="525975"/>
                    <a:pt x="4517295" y="525975"/>
                  </a:cubicBezTo>
                  <a:lnTo>
                    <a:pt x="34938" y="525975"/>
                  </a:lnTo>
                  <a:cubicBezTo>
                    <a:pt x="15642" y="525975"/>
                    <a:pt x="0" y="510333"/>
                    <a:pt x="0" y="491038"/>
                  </a:cubicBezTo>
                  <a:lnTo>
                    <a:pt x="0" y="34938"/>
                  </a:lnTo>
                  <a:cubicBezTo>
                    <a:pt x="0" y="15642"/>
                    <a:pt x="15642" y="0"/>
                    <a:pt x="34938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552232" cy="573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137295" y="4075141"/>
            <a:ext cx="16223212" cy="5183823"/>
          </a:xfrm>
          <a:custGeom>
            <a:avLst/>
            <a:gdLst/>
            <a:ahLst/>
            <a:cxnLst/>
            <a:rect l="l" t="t" r="r" b="b"/>
            <a:pathLst>
              <a:path w="16223212" h="5183823">
                <a:moveTo>
                  <a:pt x="0" y="0"/>
                </a:moveTo>
                <a:lnTo>
                  <a:pt x="16223212" y="0"/>
                </a:lnTo>
                <a:lnTo>
                  <a:pt x="16223212" y="5183824"/>
                </a:lnTo>
                <a:lnTo>
                  <a:pt x="0" y="51838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6973" y="1634208"/>
            <a:ext cx="17523857" cy="989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929"/>
              </a:lnSpc>
            </a:pPr>
            <a:r>
              <a:rPr lang="en-US" sz="6099">
                <a:solidFill>
                  <a:srgbClr val="FFFFFF"/>
                </a:solidFill>
                <a:latin typeface="210 네버랜드 Light"/>
              </a:rPr>
              <a:t>Item-Based Collaborative Filtering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06773" y="1163679"/>
            <a:ext cx="17284256" cy="1997062"/>
            <a:chOff x="0" y="0"/>
            <a:chExt cx="4552232" cy="525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52232" cy="525975"/>
            </a:xfrm>
            <a:custGeom>
              <a:avLst/>
              <a:gdLst/>
              <a:ahLst/>
              <a:cxnLst/>
              <a:rect l="l" t="t" r="r" b="b"/>
              <a:pathLst>
                <a:path w="4552232" h="525975">
                  <a:moveTo>
                    <a:pt x="34938" y="0"/>
                  </a:moveTo>
                  <a:lnTo>
                    <a:pt x="4517295" y="0"/>
                  </a:lnTo>
                  <a:cubicBezTo>
                    <a:pt x="4526561" y="0"/>
                    <a:pt x="4535447" y="3681"/>
                    <a:pt x="4541999" y="10233"/>
                  </a:cubicBezTo>
                  <a:cubicBezTo>
                    <a:pt x="4548551" y="16785"/>
                    <a:pt x="4552232" y="25672"/>
                    <a:pt x="4552232" y="34938"/>
                  </a:cubicBezTo>
                  <a:lnTo>
                    <a:pt x="4552232" y="491038"/>
                  </a:lnTo>
                  <a:cubicBezTo>
                    <a:pt x="4552232" y="510333"/>
                    <a:pt x="4536590" y="525975"/>
                    <a:pt x="4517295" y="525975"/>
                  </a:cubicBezTo>
                  <a:lnTo>
                    <a:pt x="34938" y="525975"/>
                  </a:lnTo>
                  <a:cubicBezTo>
                    <a:pt x="15642" y="525975"/>
                    <a:pt x="0" y="510333"/>
                    <a:pt x="0" y="491038"/>
                  </a:cubicBezTo>
                  <a:lnTo>
                    <a:pt x="0" y="34938"/>
                  </a:lnTo>
                  <a:cubicBezTo>
                    <a:pt x="0" y="15642"/>
                    <a:pt x="15642" y="0"/>
                    <a:pt x="34938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552232" cy="573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606773" y="3932266"/>
            <a:ext cx="17284256" cy="5486264"/>
            <a:chOff x="0" y="0"/>
            <a:chExt cx="4552232" cy="144494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52232" cy="1444942"/>
            </a:xfrm>
            <a:custGeom>
              <a:avLst/>
              <a:gdLst/>
              <a:ahLst/>
              <a:cxnLst/>
              <a:rect l="l" t="t" r="r" b="b"/>
              <a:pathLst>
                <a:path w="4552232" h="1444942">
                  <a:moveTo>
                    <a:pt x="34938" y="0"/>
                  </a:moveTo>
                  <a:lnTo>
                    <a:pt x="4517295" y="0"/>
                  </a:lnTo>
                  <a:cubicBezTo>
                    <a:pt x="4526561" y="0"/>
                    <a:pt x="4535447" y="3681"/>
                    <a:pt x="4541999" y="10233"/>
                  </a:cubicBezTo>
                  <a:cubicBezTo>
                    <a:pt x="4548551" y="16785"/>
                    <a:pt x="4552232" y="25672"/>
                    <a:pt x="4552232" y="34938"/>
                  </a:cubicBezTo>
                  <a:lnTo>
                    <a:pt x="4552232" y="1410004"/>
                  </a:lnTo>
                  <a:cubicBezTo>
                    <a:pt x="4552232" y="1429300"/>
                    <a:pt x="4536590" y="1444942"/>
                    <a:pt x="4517295" y="1444942"/>
                  </a:cubicBezTo>
                  <a:lnTo>
                    <a:pt x="34938" y="1444942"/>
                  </a:lnTo>
                  <a:cubicBezTo>
                    <a:pt x="15642" y="1444942"/>
                    <a:pt x="0" y="1429300"/>
                    <a:pt x="0" y="1410004"/>
                  </a:cubicBezTo>
                  <a:lnTo>
                    <a:pt x="0" y="34938"/>
                  </a:lnTo>
                  <a:cubicBezTo>
                    <a:pt x="0" y="15642"/>
                    <a:pt x="15642" y="0"/>
                    <a:pt x="34938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4552232" cy="1492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86973" y="1634208"/>
            <a:ext cx="17523857" cy="989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929"/>
              </a:lnSpc>
            </a:pPr>
            <a:r>
              <a:rPr lang="en-US" sz="6099">
                <a:solidFill>
                  <a:srgbClr val="FFFFFF"/>
                </a:solidFill>
                <a:latin typeface="210 네버랜드 Light"/>
              </a:rPr>
              <a:t>Item-Based Collaborative Filtering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6773" y="3682903"/>
            <a:ext cx="16809871" cy="6270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endParaRPr dirty="0"/>
          </a:p>
          <a:p>
            <a:pPr marL="971539" lvl="1" indent="-485769">
              <a:lnSpc>
                <a:spcPts val="6299"/>
              </a:lnSpc>
              <a:buFont typeface="Arial"/>
              <a:buChar char="•"/>
            </a:pP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넷플릭스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,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아마존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,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쿠팡에서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사용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중인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알고리즘</a:t>
            </a:r>
            <a:endParaRPr lang="en-US" sz="4499" dirty="0">
              <a:solidFill>
                <a:srgbClr val="FFFFFF"/>
              </a:solidFill>
              <a:latin typeface="Arita Dotum Medium"/>
              <a:ea typeface="Arita Dotum Medium"/>
            </a:endParaRPr>
          </a:p>
          <a:p>
            <a:pPr marL="971539" lvl="1" indent="-485769">
              <a:lnSpc>
                <a:spcPts val="6299"/>
              </a:lnSpc>
              <a:buFont typeface="Arial"/>
              <a:buChar char="•"/>
            </a:pP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사용자의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행동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패턴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(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아이템에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대한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평점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)을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분석</a:t>
            </a:r>
            <a:endParaRPr lang="en-US" sz="4499" dirty="0">
              <a:solidFill>
                <a:srgbClr val="FFFFFF"/>
              </a:solidFill>
              <a:latin typeface="Arita Dotum Medium"/>
              <a:ea typeface="Arita Dotum Medium"/>
            </a:endParaRPr>
          </a:p>
          <a:p>
            <a:pPr marL="971539" lvl="1" indent="-485769">
              <a:lnSpc>
                <a:spcPts val="6299"/>
              </a:lnSpc>
              <a:buFont typeface="Arial"/>
              <a:buChar char="•"/>
            </a:pP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사용자가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아직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평가하지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않은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아이템의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평점을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예측하여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              </a:t>
            </a:r>
            <a:r>
              <a:rPr lang="en-US" sz="4499" dirty="0" smtClean="0">
                <a:solidFill>
                  <a:srgbClr val="FFFFFF"/>
                </a:solidFill>
                <a:ea typeface="Arita Dotum Medium"/>
              </a:rPr>
              <a:t>     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사용자가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선호할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만한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아이템을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찾아내는</a:t>
            </a:r>
            <a:r>
              <a:rPr lang="en-US" sz="4499" dirty="0">
                <a:solidFill>
                  <a:srgbClr val="FFFFFF"/>
                </a:solidFill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ea typeface="Arita Dotum Medium"/>
              </a:rPr>
              <a:t>알고리즘</a:t>
            </a:r>
            <a:endParaRPr lang="en-US" sz="4499" dirty="0">
              <a:solidFill>
                <a:srgbClr val="FFFFFF"/>
              </a:solidFill>
              <a:ea typeface="Arita Dotum Medium"/>
            </a:endParaRPr>
          </a:p>
          <a:p>
            <a:pPr marL="971539" lvl="1" indent="-485769">
              <a:lnSpc>
                <a:spcPts val="6299"/>
              </a:lnSpc>
              <a:buFont typeface="Arial"/>
              <a:buChar char="•"/>
            </a:pP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아이템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간의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유사도를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계산하여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,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사용자가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선호하는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아이템과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       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유사도가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높은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아이템을</a:t>
            </a:r>
            <a:r>
              <a:rPr lang="en-US" sz="4499" dirty="0">
                <a:solidFill>
                  <a:srgbClr val="FFFFFF"/>
                </a:solidFill>
                <a:latin typeface="Arita Dotum Medium"/>
                <a:ea typeface="Arita Dotum Medium"/>
              </a:rPr>
              <a:t> </a:t>
            </a:r>
            <a:r>
              <a:rPr lang="en-US" sz="4499" dirty="0" err="1">
                <a:solidFill>
                  <a:srgbClr val="FFFFFF"/>
                </a:solidFill>
                <a:latin typeface="Arita Dotum Medium"/>
                <a:ea typeface="Arita Dotum Medium"/>
              </a:rPr>
              <a:t>추천</a:t>
            </a:r>
            <a:endParaRPr lang="en-US" sz="4499" dirty="0">
              <a:solidFill>
                <a:srgbClr val="FFFFFF"/>
              </a:solidFill>
              <a:latin typeface="Arita Dotum Medium"/>
              <a:ea typeface="Arita Dotum Medium"/>
            </a:endParaRPr>
          </a:p>
          <a:p>
            <a:pPr algn="l">
              <a:lnSpc>
                <a:spcPts val="6299"/>
              </a:lnSpc>
            </a:pPr>
            <a:endParaRPr lang="en-US" sz="4499" dirty="0">
              <a:solidFill>
                <a:srgbClr val="FFFFFF"/>
              </a:solidFill>
              <a:latin typeface="Arita Dotum Medium"/>
              <a:ea typeface="Arita Dotum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06773" y="1163679"/>
            <a:ext cx="17284256" cy="1997062"/>
            <a:chOff x="0" y="0"/>
            <a:chExt cx="4552232" cy="525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52232" cy="525975"/>
            </a:xfrm>
            <a:custGeom>
              <a:avLst/>
              <a:gdLst/>
              <a:ahLst/>
              <a:cxnLst/>
              <a:rect l="l" t="t" r="r" b="b"/>
              <a:pathLst>
                <a:path w="4552232" h="525975">
                  <a:moveTo>
                    <a:pt x="34938" y="0"/>
                  </a:moveTo>
                  <a:lnTo>
                    <a:pt x="4517295" y="0"/>
                  </a:lnTo>
                  <a:cubicBezTo>
                    <a:pt x="4526561" y="0"/>
                    <a:pt x="4535447" y="3681"/>
                    <a:pt x="4541999" y="10233"/>
                  </a:cubicBezTo>
                  <a:cubicBezTo>
                    <a:pt x="4548551" y="16785"/>
                    <a:pt x="4552232" y="25672"/>
                    <a:pt x="4552232" y="34938"/>
                  </a:cubicBezTo>
                  <a:lnTo>
                    <a:pt x="4552232" y="491038"/>
                  </a:lnTo>
                  <a:cubicBezTo>
                    <a:pt x="4552232" y="510333"/>
                    <a:pt x="4536590" y="525975"/>
                    <a:pt x="4517295" y="525975"/>
                  </a:cubicBezTo>
                  <a:lnTo>
                    <a:pt x="34938" y="525975"/>
                  </a:lnTo>
                  <a:cubicBezTo>
                    <a:pt x="15642" y="525975"/>
                    <a:pt x="0" y="510333"/>
                    <a:pt x="0" y="491038"/>
                  </a:cubicBezTo>
                  <a:lnTo>
                    <a:pt x="0" y="34938"/>
                  </a:lnTo>
                  <a:cubicBezTo>
                    <a:pt x="0" y="15642"/>
                    <a:pt x="15642" y="0"/>
                    <a:pt x="34938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552232" cy="573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59236" y="4335481"/>
            <a:ext cx="16579331" cy="4405421"/>
          </a:xfrm>
          <a:custGeom>
            <a:avLst/>
            <a:gdLst/>
            <a:ahLst/>
            <a:cxnLst/>
            <a:rect l="l" t="t" r="r" b="b"/>
            <a:pathLst>
              <a:path w="16579331" h="4405421">
                <a:moveTo>
                  <a:pt x="0" y="0"/>
                </a:moveTo>
                <a:lnTo>
                  <a:pt x="16579331" y="0"/>
                </a:lnTo>
                <a:lnTo>
                  <a:pt x="16579331" y="4405421"/>
                </a:lnTo>
                <a:lnTo>
                  <a:pt x="0" y="44054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6973" y="1634208"/>
            <a:ext cx="17523857" cy="989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929"/>
              </a:lnSpc>
            </a:pPr>
            <a:r>
              <a:rPr lang="en-US" sz="6099">
                <a:solidFill>
                  <a:srgbClr val="FFFFFF"/>
                </a:solidFill>
                <a:latin typeface="210 네버랜드 Light"/>
              </a:rPr>
              <a:t>Item-Based Collaborative Filtering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60629" y="1370371"/>
            <a:ext cx="15966743" cy="7992474"/>
          </a:xfrm>
          <a:custGeom>
            <a:avLst/>
            <a:gdLst/>
            <a:ahLst/>
            <a:cxnLst/>
            <a:rect l="l" t="t" r="r" b="b"/>
            <a:pathLst>
              <a:path w="15966743" h="7992474">
                <a:moveTo>
                  <a:pt x="0" y="0"/>
                </a:moveTo>
                <a:lnTo>
                  <a:pt x="15966742" y="0"/>
                </a:lnTo>
                <a:lnTo>
                  <a:pt x="15966742" y="7992474"/>
                </a:lnTo>
                <a:lnTo>
                  <a:pt x="0" y="79924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354955" y="1028700"/>
            <a:ext cx="7920400" cy="8601340"/>
          </a:xfrm>
          <a:custGeom>
            <a:avLst/>
            <a:gdLst/>
            <a:ahLst/>
            <a:cxnLst/>
            <a:rect l="l" t="t" r="r" b="b"/>
            <a:pathLst>
              <a:path w="7920400" h="8601340">
                <a:moveTo>
                  <a:pt x="0" y="0"/>
                </a:moveTo>
                <a:lnTo>
                  <a:pt x="7920400" y="0"/>
                </a:lnTo>
                <a:lnTo>
                  <a:pt x="7920400" y="8601340"/>
                </a:lnTo>
                <a:lnTo>
                  <a:pt x="0" y="86013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111836" y="3099610"/>
            <a:ext cx="9147464" cy="6665927"/>
          </a:xfrm>
          <a:custGeom>
            <a:avLst/>
            <a:gdLst/>
            <a:ahLst/>
            <a:cxnLst/>
            <a:rect l="l" t="t" r="r" b="b"/>
            <a:pathLst>
              <a:path w="9147464" h="6665927">
                <a:moveTo>
                  <a:pt x="0" y="0"/>
                </a:moveTo>
                <a:lnTo>
                  <a:pt x="9147464" y="0"/>
                </a:lnTo>
                <a:lnTo>
                  <a:pt x="9147464" y="6665927"/>
                </a:lnTo>
                <a:lnTo>
                  <a:pt x="0" y="66659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15" r="-85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93984" y="3099610"/>
            <a:ext cx="6938522" cy="6665927"/>
            <a:chOff x="0" y="0"/>
            <a:chExt cx="1827430" cy="175563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27430" cy="1755635"/>
            </a:xfrm>
            <a:custGeom>
              <a:avLst/>
              <a:gdLst/>
              <a:ahLst/>
              <a:cxnLst/>
              <a:rect l="l" t="t" r="r" b="b"/>
              <a:pathLst>
                <a:path w="1827430" h="1755635">
                  <a:moveTo>
                    <a:pt x="87031" y="0"/>
                  </a:moveTo>
                  <a:lnTo>
                    <a:pt x="1740398" y="0"/>
                  </a:lnTo>
                  <a:cubicBezTo>
                    <a:pt x="1788464" y="0"/>
                    <a:pt x="1827430" y="38965"/>
                    <a:pt x="1827430" y="87031"/>
                  </a:cubicBezTo>
                  <a:lnTo>
                    <a:pt x="1827430" y="1668604"/>
                  </a:lnTo>
                  <a:cubicBezTo>
                    <a:pt x="1827430" y="1716670"/>
                    <a:pt x="1788464" y="1755635"/>
                    <a:pt x="1740398" y="1755635"/>
                  </a:cubicBezTo>
                  <a:lnTo>
                    <a:pt x="87031" y="1755635"/>
                  </a:lnTo>
                  <a:cubicBezTo>
                    <a:pt x="63949" y="1755635"/>
                    <a:pt x="41812" y="1746466"/>
                    <a:pt x="25491" y="1730144"/>
                  </a:cubicBezTo>
                  <a:cubicBezTo>
                    <a:pt x="9169" y="1713823"/>
                    <a:pt x="0" y="1691686"/>
                    <a:pt x="0" y="1668604"/>
                  </a:cubicBezTo>
                  <a:lnTo>
                    <a:pt x="0" y="87031"/>
                  </a:lnTo>
                  <a:cubicBezTo>
                    <a:pt x="0" y="38965"/>
                    <a:pt x="38965" y="0"/>
                    <a:pt x="87031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827430" cy="18032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06773" y="2946669"/>
            <a:ext cx="6791457" cy="6122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endParaRPr/>
          </a:p>
          <a:p>
            <a:pPr marL="690876" lvl="1" indent="-345438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Arita Dotum Medium"/>
                <a:ea typeface="Arita Dotum Medium"/>
              </a:rPr>
              <a:t>상품이 새로 출시되었거나,              새로 가입한 유저의 경우                충분한 정보를 수집하지 못해         해당 유저들에게 적절한 제품을      추천해주지 못하는 문제</a:t>
            </a:r>
          </a:p>
          <a:p>
            <a:pPr>
              <a:lnSpc>
                <a:spcPts val="4479"/>
              </a:lnSpc>
            </a:pPr>
            <a:r>
              <a:rPr lang="en-US" sz="3199">
                <a:solidFill>
                  <a:srgbClr val="FFFFFF"/>
                </a:solidFill>
                <a:latin typeface="Arita Dotum Medium"/>
              </a:rPr>
              <a:t> </a:t>
            </a:r>
          </a:p>
          <a:p>
            <a:pPr marL="690876" lvl="1" indent="-345438" algn="l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Arita Dotum Medium"/>
                <a:ea typeface="Arita Dotum Medium"/>
              </a:rPr>
              <a:t>사용자가 평가한 상품이 없거나      아이템 간 유사도가 없는  경우,       가장 인기가 많은 아이템을 대신      추천하여 문제점을 해결함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06773" y="1163679"/>
            <a:ext cx="17284256" cy="1602014"/>
            <a:chOff x="0" y="0"/>
            <a:chExt cx="4552232" cy="42193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552232" cy="421930"/>
            </a:xfrm>
            <a:custGeom>
              <a:avLst/>
              <a:gdLst/>
              <a:ahLst/>
              <a:cxnLst/>
              <a:rect l="l" t="t" r="r" b="b"/>
              <a:pathLst>
                <a:path w="4552232" h="421930">
                  <a:moveTo>
                    <a:pt x="34938" y="0"/>
                  </a:moveTo>
                  <a:lnTo>
                    <a:pt x="4517295" y="0"/>
                  </a:lnTo>
                  <a:cubicBezTo>
                    <a:pt x="4526561" y="0"/>
                    <a:pt x="4535447" y="3681"/>
                    <a:pt x="4541999" y="10233"/>
                  </a:cubicBezTo>
                  <a:cubicBezTo>
                    <a:pt x="4548551" y="16785"/>
                    <a:pt x="4552232" y="25672"/>
                    <a:pt x="4552232" y="34938"/>
                  </a:cubicBezTo>
                  <a:lnTo>
                    <a:pt x="4552232" y="386992"/>
                  </a:lnTo>
                  <a:cubicBezTo>
                    <a:pt x="4552232" y="406288"/>
                    <a:pt x="4536590" y="421930"/>
                    <a:pt x="4517295" y="421930"/>
                  </a:cubicBezTo>
                  <a:lnTo>
                    <a:pt x="34938" y="421930"/>
                  </a:lnTo>
                  <a:cubicBezTo>
                    <a:pt x="25672" y="421930"/>
                    <a:pt x="16785" y="418249"/>
                    <a:pt x="10233" y="411697"/>
                  </a:cubicBezTo>
                  <a:cubicBezTo>
                    <a:pt x="3681" y="405145"/>
                    <a:pt x="0" y="396258"/>
                    <a:pt x="0" y="386992"/>
                  </a:cubicBezTo>
                  <a:lnTo>
                    <a:pt x="0" y="34938"/>
                  </a:lnTo>
                  <a:cubicBezTo>
                    <a:pt x="0" y="15642"/>
                    <a:pt x="15642" y="0"/>
                    <a:pt x="34938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4552232" cy="46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86973" y="1427159"/>
            <a:ext cx="17523857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000">
                <a:solidFill>
                  <a:srgbClr val="FFFFFF"/>
                </a:solidFill>
                <a:latin typeface="210 네버랜드 Light"/>
              </a:rPr>
              <a:t>Cold-Start Problem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00813"/>
            <a:ext cx="3552799" cy="496149"/>
            <a:chOff x="0" y="0"/>
            <a:chExt cx="4737066" cy="6615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1532" cy="661532"/>
            </a:xfrm>
            <a:custGeom>
              <a:avLst/>
              <a:gdLst/>
              <a:ahLst/>
              <a:cxnLst/>
              <a:rect l="l" t="t" r="r" b="b"/>
              <a:pathLst>
                <a:path w="661532" h="661532">
                  <a:moveTo>
                    <a:pt x="0" y="0"/>
                  </a:moveTo>
                  <a:lnTo>
                    <a:pt x="661532" y="0"/>
                  </a:lnTo>
                  <a:lnTo>
                    <a:pt x="661532" y="661532"/>
                  </a:lnTo>
                  <a:lnTo>
                    <a:pt x="0" y="6615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TextBox 4"/>
            <p:cNvSpPr txBox="1"/>
            <p:nvPr/>
          </p:nvSpPr>
          <p:spPr>
            <a:xfrm>
              <a:off x="1262952" y="93069"/>
              <a:ext cx="3474113" cy="4277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FFFFFF"/>
                  </a:solidFill>
                  <a:latin typeface="210 네버랜드 Light"/>
                  <a:ea typeface="210 네버랜드 Light"/>
                </a:rPr>
                <a:t>SSAFY 관통프로젝트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5666260" y="-2469633"/>
            <a:ext cx="16012640" cy="16012640"/>
          </a:xfrm>
          <a:custGeom>
            <a:avLst/>
            <a:gdLst/>
            <a:ahLst/>
            <a:cxnLst/>
            <a:rect l="l" t="t" r="r" b="b"/>
            <a:pathLst>
              <a:path w="16012640" h="16012640">
                <a:moveTo>
                  <a:pt x="0" y="0"/>
                </a:moveTo>
                <a:lnTo>
                  <a:pt x="16012640" y="0"/>
                </a:lnTo>
                <a:lnTo>
                  <a:pt x="16012640" y="16012640"/>
                </a:lnTo>
                <a:lnTo>
                  <a:pt x="0" y="160126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7314" y="8374194"/>
            <a:ext cx="1738940" cy="873817"/>
          </a:xfrm>
          <a:custGeom>
            <a:avLst/>
            <a:gdLst/>
            <a:ahLst/>
            <a:cxnLst/>
            <a:rect l="l" t="t" r="r" b="b"/>
            <a:pathLst>
              <a:path w="1738940" h="873817">
                <a:moveTo>
                  <a:pt x="0" y="0"/>
                </a:moveTo>
                <a:lnTo>
                  <a:pt x="1738940" y="0"/>
                </a:lnTo>
                <a:lnTo>
                  <a:pt x="1738940" y="873817"/>
                </a:lnTo>
                <a:lnTo>
                  <a:pt x="0" y="8738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26045" y="8588571"/>
            <a:ext cx="941477" cy="445062"/>
          </a:xfrm>
          <a:custGeom>
            <a:avLst/>
            <a:gdLst/>
            <a:ahLst/>
            <a:cxnLst/>
            <a:rect l="l" t="t" r="r" b="b"/>
            <a:pathLst>
              <a:path w="941477" h="445062">
                <a:moveTo>
                  <a:pt x="0" y="0"/>
                </a:moveTo>
                <a:lnTo>
                  <a:pt x="941478" y="0"/>
                </a:lnTo>
                <a:lnTo>
                  <a:pt x="941478" y="445062"/>
                </a:lnTo>
                <a:lnTo>
                  <a:pt x="0" y="4450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223462" y="1028700"/>
            <a:ext cx="9841076" cy="8229600"/>
          </a:xfrm>
          <a:custGeom>
            <a:avLst/>
            <a:gdLst/>
            <a:ahLst/>
            <a:cxnLst/>
            <a:rect l="l" t="t" r="r" b="b"/>
            <a:pathLst>
              <a:path w="9841076" h="8229600">
                <a:moveTo>
                  <a:pt x="0" y="0"/>
                </a:moveTo>
                <a:lnTo>
                  <a:pt x="9841076" y="0"/>
                </a:lnTo>
                <a:lnTo>
                  <a:pt x="984107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40000"/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027314" y="2281269"/>
            <a:ext cx="16554622" cy="5724461"/>
            <a:chOff x="0" y="0"/>
            <a:chExt cx="22072830" cy="763261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"/>
              <a:ext cx="22072830" cy="5505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1"/>
                </a:lnSpc>
              </a:pPr>
              <a:r>
                <a:rPr lang="en-US" sz="9000">
                  <a:solidFill>
                    <a:srgbClr val="FFFFFF"/>
                  </a:solidFill>
                  <a:latin typeface="210 네버랜드 Light"/>
                  <a:ea typeface="210 네버랜드 Light"/>
                </a:rPr>
                <a:t>당신을 위한 금융 Partner: </a:t>
              </a:r>
            </a:p>
            <a:p>
              <a:pPr>
                <a:lnSpc>
                  <a:spcPts val="10801"/>
                </a:lnSpc>
              </a:pPr>
              <a:r>
                <a:rPr lang="en-US" sz="9000">
                  <a:solidFill>
                    <a:srgbClr val="FFFFFF"/>
                  </a:solidFill>
                  <a:ea typeface="210 네버랜드 Light"/>
                </a:rPr>
                <a:t>사용자 맞춤형 금융 상품 </a:t>
              </a:r>
            </a:p>
            <a:p>
              <a:pPr>
                <a:lnSpc>
                  <a:spcPts val="10801"/>
                </a:lnSpc>
              </a:pPr>
              <a:r>
                <a:rPr lang="en-US" sz="9000">
                  <a:solidFill>
                    <a:srgbClr val="FFFFFF"/>
                  </a:solidFill>
                  <a:latin typeface="210 네버랜드 Light"/>
                  <a:ea typeface="210 네버랜드 Light"/>
                </a:rPr>
                <a:t>비교 &amp; 추천 Application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812281"/>
              <a:ext cx="17437209" cy="18203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Arita Dotum Medium"/>
                  <a:ea typeface="Arita Dotum Medium"/>
                </a:rPr>
                <a:t>팀장 : 이지호</a:t>
              </a:r>
            </a:p>
            <a:p>
              <a:pPr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Arita Dotum Medium"/>
                  <a:ea typeface="Arita Dotum Medium"/>
                </a:rPr>
                <a:t>팀원 : 정태윤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7314" y="3571907"/>
            <a:ext cx="16554622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>
                <a:solidFill>
                  <a:srgbClr val="FFFFFF"/>
                </a:solidFill>
                <a:latin typeface="210 네버랜드"/>
                <a:ea typeface="210 네버랜드"/>
              </a:rPr>
              <a:t> 추천 페이지 화면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14698" y="1069433"/>
            <a:ext cx="11544602" cy="8148133"/>
            <a:chOff x="0" y="0"/>
            <a:chExt cx="3040554" cy="21460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40554" cy="2146010"/>
            </a:xfrm>
            <a:custGeom>
              <a:avLst/>
              <a:gdLst/>
              <a:ahLst/>
              <a:cxnLst/>
              <a:rect l="l" t="t" r="r" b="b"/>
              <a:pathLst>
                <a:path w="3040554" h="2146010">
                  <a:moveTo>
                    <a:pt x="52308" y="0"/>
                  </a:moveTo>
                  <a:lnTo>
                    <a:pt x="2988246" y="0"/>
                  </a:lnTo>
                  <a:cubicBezTo>
                    <a:pt x="3002119" y="0"/>
                    <a:pt x="3015424" y="5511"/>
                    <a:pt x="3025233" y="15321"/>
                  </a:cubicBezTo>
                  <a:cubicBezTo>
                    <a:pt x="3035043" y="25130"/>
                    <a:pt x="3040554" y="38435"/>
                    <a:pt x="3040554" y="52308"/>
                  </a:cubicBezTo>
                  <a:lnTo>
                    <a:pt x="3040554" y="2093703"/>
                  </a:lnTo>
                  <a:cubicBezTo>
                    <a:pt x="3040554" y="2107576"/>
                    <a:pt x="3035043" y="2120880"/>
                    <a:pt x="3025233" y="2130690"/>
                  </a:cubicBezTo>
                  <a:cubicBezTo>
                    <a:pt x="3015424" y="2140499"/>
                    <a:pt x="3002119" y="2146010"/>
                    <a:pt x="2988246" y="2146010"/>
                  </a:cubicBezTo>
                  <a:lnTo>
                    <a:pt x="52308" y="2146010"/>
                  </a:lnTo>
                  <a:cubicBezTo>
                    <a:pt x="38435" y="2146010"/>
                    <a:pt x="25130" y="2140499"/>
                    <a:pt x="15321" y="2130690"/>
                  </a:cubicBezTo>
                  <a:cubicBezTo>
                    <a:pt x="5511" y="2120880"/>
                    <a:pt x="0" y="2107576"/>
                    <a:pt x="0" y="2093703"/>
                  </a:cubicBezTo>
                  <a:lnTo>
                    <a:pt x="0" y="52308"/>
                  </a:lnTo>
                  <a:cubicBezTo>
                    <a:pt x="0" y="38435"/>
                    <a:pt x="5511" y="25130"/>
                    <a:pt x="15321" y="15321"/>
                  </a:cubicBezTo>
                  <a:cubicBezTo>
                    <a:pt x="25130" y="5511"/>
                    <a:pt x="38435" y="0"/>
                    <a:pt x="52308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040554" cy="21936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90969" y="7819380"/>
            <a:ext cx="3391716" cy="669864"/>
          </a:xfrm>
          <a:custGeom>
            <a:avLst/>
            <a:gdLst/>
            <a:ahLst/>
            <a:cxnLst/>
            <a:rect l="l" t="t" r="r" b="b"/>
            <a:pathLst>
              <a:path w="3391716" h="669864">
                <a:moveTo>
                  <a:pt x="0" y="0"/>
                </a:moveTo>
                <a:lnTo>
                  <a:pt x="3391716" y="0"/>
                </a:lnTo>
                <a:lnTo>
                  <a:pt x="3391716" y="669864"/>
                </a:lnTo>
                <a:lnTo>
                  <a:pt x="0" y="6698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2817932"/>
            <a:ext cx="4116255" cy="4651135"/>
          </a:xfrm>
          <a:custGeom>
            <a:avLst/>
            <a:gdLst/>
            <a:ahLst/>
            <a:cxnLst/>
            <a:rect l="l" t="t" r="r" b="b"/>
            <a:pathLst>
              <a:path w="4116255" h="4651135">
                <a:moveTo>
                  <a:pt x="0" y="0"/>
                </a:moveTo>
                <a:lnTo>
                  <a:pt x="4116255" y="0"/>
                </a:lnTo>
                <a:lnTo>
                  <a:pt x="4116255" y="4651136"/>
                </a:lnTo>
                <a:lnTo>
                  <a:pt x="0" y="46511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714698" y="2260348"/>
            <a:ext cx="11544602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>
                <a:solidFill>
                  <a:srgbClr val="FFFFFF"/>
                </a:solidFill>
                <a:ea typeface="210 네버랜드 Light"/>
              </a:rPr>
              <a:t>감사합니다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714698" y="5945068"/>
            <a:ext cx="11544602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>
                <a:solidFill>
                  <a:srgbClr val="FFFFFF"/>
                </a:solidFill>
                <a:latin typeface="210 네버랜드 Light"/>
                <a:ea typeface="210 네버랜드 Light"/>
              </a:rPr>
              <a:t>시연 / Q&amp;A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028700" y="2945475"/>
            <a:ext cx="3743635" cy="1029500"/>
          </a:xfrm>
          <a:custGeom>
            <a:avLst/>
            <a:gdLst/>
            <a:ahLst/>
            <a:cxnLst/>
            <a:rect l="l" t="t" r="r" b="b"/>
            <a:pathLst>
              <a:path w="3743635" h="1029500">
                <a:moveTo>
                  <a:pt x="0" y="0"/>
                </a:moveTo>
                <a:lnTo>
                  <a:pt x="3743635" y="0"/>
                </a:lnTo>
                <a:lnTo>
                  <a:pt x="3743635" y="1029500"/>
                </a:lnTo>
                <a:lnTo>
                  <a:pt x="0" y="1029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75260" y="6052085"/>
            <a:ext cx="3797075" cy="1044196"/>
          </a:xfrm>
          <a:custGeom>
            <a:avLst/>
            <a:gdLst/>
            <a:ahLst/>
            <a:cxnLst/>
            <a:rect l="l" t="t" r="r" b="b"/>
            <a:pathLst>
              <a:path w="3797075" h="1044196">
                <a:moveTo>
                  <a:pt x="0" y="0"/>
                </a:moveTo>
                <a:lnTo>
                  <a:pt x="3797075" y="0"/>
                </a:lnTo>
                <a:lnTo>
                  <a:pt x="3797075" y="1044196"/>
                </a:lnTo>
                <a:lnTo>
                  <a:pt x="0" y="104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5222321" y="2778737"/>
            <a:ext cx="11751155" cy="3096517"/>
            <a:chOff x="0" y="0"/>
            <a:chExt cx="3094954" cy="8155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094954" cy="815544"/>
            </a:xfrm>
            <a:custGeom>
              <a:avLst/>
              <a:gdLst/>
              <a:ahLst/>
              <a:cxnLst/>
              <a:rect l="l" t="t" r="r" b="b"/>
              <a:pathLst>
                <a:path w="3094954" h="815544">
                  <a:moveTo>
                    <a:pt x="32941" y="0"/>
                  </a:moveTo>
                  <a:lnTo>
                    <a:pt x="3062013" y="0"/>
                  </a:lnTo>
                  <a:cubicBezTo>
                    <a:pt x="3070750" y="0"/>
                    <a:pt x="3079129" y="3471"/>
                    <a:pt x="3085306" y="9648"/>
                  </a:cubicBezTo>
                  <a:cubicBezTo>
                    <a:pt x="3091484" y="15826"/>
                    <a:pt x="3094954" y="24205"/>
                    <a:pt x="3094954" y="32941"/>
                  </a:cubicBezTo>
                  <a:lnTo>
                    <a:pt x="3094954" y="782603"/>
                  </a:lnTo>
                  <a:cubicBezTo>
                    <a:pt x="3094954" y="800796"/>
                    <a:pt x="3080206" y="815544"/>
                    <a:pt x="3062013" y="815544"/>
                  </a:cubicBezTo>
                  <a:lnTo>
                    <a:pt x="32941" y="815544"/>
                  </a:lnTo>
                  <a:cubicBezTo>
                    <a:pt x="24205" y="815544"/>
                    <a:pt x="15826" y="812073"/>
                    <a:pt x="9648" y="805895"/>
                  </a:cubicBezTo>
                  <a:cubicBezTo>
                    <a:pt x="3471" y="799718"/>
                    <a:pt x="0" y="791339"/>
                    <a:pt x="0" y="782603"/>
                  </a:cubicBezTo>
                  <a:lnTo>
                    <a:pt x="0" y="32941"/>
                  </a:lnTo>
                  <a:cubicBezTo>
                    <a:pt x="0" y="24205"/>
                    <a:pt x="3471" y="15826"/>
                    <a:pt x="9648" y="9648"/>
                  </a:cubicBezTo>
                  <a:cubicBezTo>
                    <a:pt x="15826" y="3471"/>
                    <a:pt x="24205" y="0"/>
                    <a:pt x="32941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3094954" cy="863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3499"/>
                </a:lnSpc>
              </a:pPr>
              <a:endParaRPr/>
            </a:p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971900" y="7188615"/>
            <a:ext cx="1910675" cy="1910675"/>
          </a:xfrm>
          <a:custGeom>
            <a:avLst/>
            <a:gdLst/>
            <a:ahLst/>
            <a:cxnLst/>
            <a:rect l="l" t="t" r="r" b="b"/>
            <a:pathLst>
              <a:path w="1910675" h="1910675">
                <a:moveTo>
                  <a:pt x="0" y="0"/>
                </a:moveTo>
                <a:lnTo>
                  <a:pt x="1910675" y="0"/>
                </a:lnTo>
                <a:lnTo>
                  <a:pt x="1910675" y="1910676"/>
                </a:lnTo>
                <a:lnTo>
                  <a:pt x="0" y="19106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365574" y="4246437"/>
            <a:ext cx="3123327" cy="1421114"/>
          </a:xfrm>
          <a:custGeom>
            <a:avLst/>
            <a:gdLst/>
            <a:ahLst/>
            <a:cxnLst/>
            <a:rect l="l" t="t" r="r" b="b"/>
            <a:pathLst>
              <a:path w="3123327" h="1421114">
                <a:moveTo>
                  <a:pt x="0" y="0"/>
                </a:moveTo>
                <a:lnTo>
                  <a:pt x="3123327" y="0"/>
                </a:lnTo>
                <a:lnTo>
                  <a:pt x="3123327" y="1421114"/>
                </a:lnTo>
                <a:lnTo>
                  <a:pt x="0" y="14211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43671" y="933450"/>
            <a:ext cx="7656960" cy="1431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1439"/>
              </a:lnSpc>
            </a:pPr>
            <a:r>
              <a:rPr lang="en-US" sz="8799" u="none">
                <a:solidFill>
                  <a:srgbClr val="FFFFFF"/>
                </a:solidFill>
                <a:ea typeface="210 네버랜드 Light"/>
              </a:rPr>
              <a:t>팀 역할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75574" y="3160188"/>
            <a:ext cx="2903326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ea typeface="Arita Dotum Semi-Bold"/>
              </a:rPr>
              <a:t>이지호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75574" y="6274146"/>
            <a:ext cx="2903326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ea typeface="Arita Dotum Semi-Bold"/>
              </a:rPr>
              <a:t>정태윤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22321" y="2966471"/>
            <a:ext cx="9636941" cy="2613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 Medium"/>
                <a:ea typeface="Arita Dotum Medium"/>
              </a:rPr>
              <a:t>회원 커스터마이징을 위한 User Model 구현</a:t>
            </a:r>
          </a:p>
          <a:p>
            <a:pPr marL="539748" lvl="1" indent="-269874" algn="l">
              <a:lnSpc>
                <a:spcPts val="3499"/>
              </a:lnSpc>
              <a:buFont typeface="Arial"/>
              <a:buChar char="•"/>
            </a:pPr>
            <a:r>
              <a:rPr lang="en-US" sz="2499" u="none">
                <a:solidFill>
                  <a:srgbClr val="FFFFFF"/>
                </a:solidFill>
                <a:latin typeface="Arita Dotum Medium"/>
                <a:ea typeface="Arita Dotum Medium"/>
              </a:rPr>
              <a:t>금융 상품 데이터 저장 및 조회, 리뷰 Model / 기능 구현</a:t>
            </a:r>
          </a:p>
          <a:p>
            <a:pPr marL="539748" lvl="1" indent="-269874" algn="l">
              <a:lnSpc>
                <a:spcPts val="3499"/>
              </a:lnSpc>
              <a:buFont typeface="Arial"/>
              <a:buChar char="•"/>
            </a:pPr>
            <a:r>
              <a:rPr lang="en-US" sz="2499" u="none">
                <a:solidFill>
                  <a:srgbClr val="FFFFFF"/>
                </a:solidFill>
                <a:ea typeface="Arita Dotum Medium"/>
              </a:rPr>
              <a:t>환율 데이터 요청 및 전송 기능 구현</a:t>
            </a:r>
          </a:p>
          <a:p>
            <a:pPr marL="539748" lvl="1" indent="-269874" algn="l">
              <a:lnSpc>
                <a:spcPts val="3499"/>
              </a:lnSpc>
              <a:buFont typeface="Arial"/>
              <a:buChar char="•"/>
            </a:pPr>
            <a:r>
              <a:rPr lang="en-US" sz="2499" u="none">
                <a:solidFill>
                  <a:srgbClr val="FFFFFF"/>
                </a:solidFill>
                <a:latin typeface="Arita Dotum Medium"/>
                <a:ea typeface="Arita Dotum Medium"/>
              </a:rPr>
              <a:t>커뮤니티 기능을 위한 글, 댓글 Model 구현</a:t>
            </a:r>
          </a:p>
          <a:p>
            <a:pPr marL="539748" lvl="1" indent="-269874" algn="l">
              <a:lnSpc>
                <a:spcPts val="3499"/>
              </a:lnSpc>
              <a:buFont typeface="Arial"/>
              <a:buChar char="•"/>
            </a:pPr>
            <a:r>
              <a:rPr lang="en-US" sz="2499" u="none">
                <a:solidFill>
                  <a:srgbClr val="FFFFFF"/>
                </a:solidFill>
                <a:ea typeface="Arita Dotum Medium"/>
              </a:rPr>
              <a:t>금융 상품 추천 알고리즘 구현</a:t>
            </a:r>
          </a:p>
          <a:p>
            <a:pPr marL="539748" lvl="1" indent="-269874" algn="l">
              <a:lnSpc>
                <a:spcPts val="3499"/>
              </a:lnSpc>
              <a:buFont typeface="Arial"/>
              <a:buChar char="•"/>
            </a:pPr>
            <a:r>
              <a:rPr lang="en-US" sz="2499" u="none">
                <a:solidFill>
                  <a:srgbClr val="FFFFFF"/>
                </a:solidFill>
                <a:ea typeface="Arita Dotum Medium"/>
              </a:rPr>
              <a:t>관리자 권한에서 금융 상품 수정 및 메일 전송 기능 구현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5222321" y="6015214"/>
            <a:ext cx="11751155" cy="3096517"/>
            <a:chOff x="0" y="0"/>
            <a:chExt cx="3094954" cy="81554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094954" cy="815544"/>
            </a:xfrm>
            <a:custGeom>
              <a:avLst/>
              <a:gdLst/>
              <a:ahLst/>
              <a:cxnLst/>
              <a:rect l="l" t="t" r="r" b="b"/>
              <a:pathLst>
                <a:path w="3094954" h="815544">
                  <a:moveTo>
                    <a:pt x="32941" y="0"/>
                  </a:moveTo>
                  <a:lnTo>
                    <a:pt x="3062013" y="0"/>
                  </a:lnTo>
                  <a:cubicBezTo>
                    <a:pt x="3070750" y="0"/>
                    <a:pt x="3079129" y="3471"/>
                    <a:pt x="3085306" y="9648"/>
                  </a:cubicBezTo>
                  <a:cubicBezTo>
                    <a:pt x="3091484" y="15826"/>
                    <a:pt x="3094954" y="24205"/>
                    <a:pt x="3094954" y="32941"/>
                  </a:cubicBezTo>
                  <a:lnTo>
                    <a:pt x="3094954" y="782603"/>
                  </a:lnTo>
                  <a:cubicBezTo>
                    <a:pt x="3094954" y="800796"/>
                    <a:pt x="3080206" y="815544"/>
                    <a:pt x="3062013" y="815544"/>
                  </a:cubicBezTo>
                  <a:lnTo>
                    <a:pt x="32941" y="815544"/>
                  </a:lnTo>
                  <a:cubicBezTo>
                    <a:pt x="24205" y="815544"/>
                    <a:pt x="15826" y="812073"/>
                    <a:pt x="9648" y="805895"/>
                  </a:cubicBezTo>
                  <a:cubicBezTo>
                    <a:pt x="3471" y="799718"/>
                    <a:pt x="0" y="791339"/>
                    <a:pt x="0" y="782603"/>
                  </a:cubicBezTo>
                  <a:lnTo>
                    <a:pt x="0" y="32941"/>
                  </a:lnTo>
                  <a:cubicBezTo>
                    <a:pt x="0" y="24205"/>
                    <a:pt x="3471" y="15826"/>
                    <a:pt x="9648" y="9648"/>
                  </a:cubicBezTo>
                  <a:cubicBezTo>
                    <a:pt x="15826" y="3471"/>
                    <a:pt x="24205" y="0"/>
                    <a:pt x="32941" y="0"/>
                  </a:cubicBezTo>
                  <a:close/>
                </a:path>
              </a:pathLst>
            </a:custGeom>
            <a:solidFill>
              <a:srgbClr val="6D85FF">
                <a:alpha val="29804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3094954" cy="863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3499"/>
                </a:lnSpc>
              </a:pPr>
              <a:endParaRPr/>
            </a:p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5222321" y="6196189"/>
            <a:ext cx="9636941" cy="2613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 Medium"/>
                <a:ea typeface="Arita Dotum Medium"/>
              </a:rPr>
              <a:t>메인 Page 구현</a:t>
            </a:r>
          </a:p>
          <a:p>
            <a:pPr marL="539748" lvl="1" indent="-269874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 Medium"/>
                <a:ea typeface="Arita Dotum Medium"/>
              </a:rPr>
              <a:t>계정 관리 및 프로필 Page 구현</a:t>
            </a:r>
          </a:p>
          <a:p>
            <a:pPr marL="539748" lvl="1" indent="-269874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 Medium"/>
                <a:ea typeface="Arita Dotum Medium"/>
              </a:rPr>
              <a:t>금융 상품 전체 / 상세 조회 Page 구현</a:t>
            </a:r>
          </a:p>
          <a:p>
            <a:pPr marL="539748" lvl="1" indent="-269874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 Medium"/>
                <a:ea typeface="Arita Dotum Medium"/>
              </a:rPr>
              <a:t>API 이용하여 근처 은행 정보 출력 기능 구현</a:t>
            </a:r>
          </a:p>
          <a:p>
            <a:pPr marL="539748" lvl="1" indent="-269874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 Medium"/>
                <a:ea typeface="Arita Dotum Medium"/>
              </a:rPr>
              <a:t>커뮤니티 Page 구현</a:t>
            </a:r>
          </a:p>
          <a:p>
            <a:pPr marL="539748" lvl="1" indent="-269874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 Medium"/>
                <a:ea typeface="Arita Dotum Medium"/>
              </a:rPr>
              <a:t>상품 추천 Page 구현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84923" y="1661410"/>
            <a:ext cx="997109" cy="995862"/>
          </a:xfrm>
          <a:custGeom>
            <a:avLst/>
            <a:gdLst/>
            <a:ahLst/>
            <a:cxnLst/>
            <a:rect l="l" t="t" r="r" b="b"/>
            <a:pathLst>
              <a:path w="997109" h="995862">
                <a:moveTo>
                  <a:pt x="0" y="0"/>
                </a:moveTo>
                <a:lnTo>
                  <a:pt x="997109" y="0"/>
                </a:lnTo>
                <a:lnTo>
                  <a:pt x="997109" y="995863"/>
                </a:lnTo>
                <a:lnTo>
                  <a:pt x="0" y="995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433086" y="1842972"/>
            <a:ext cx="500783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210 네버랜드 Bold"/>
              </a:rPr>
              <a:t>1</a:t>
            </a:r>
          </a:p>
        </p:txBody>
      </p:sp>
      <p:sp>
        <p:nvSpPr>
          <p:cNvPr id="4" name="Freeform 4"/>
          <p:cNvSpPr/>
          <p:nvPr/>
        </p:nvSpPr>
        <p:spPr>
          <a:xfrm>
            <a:off x="5184923" y="3671772"/>
            <a:ext cx="997109" cy="995862"/>
          </a:xfrm>
          <a:custGeom>
            <a:avLst/>
            <a:gdLst/>
            <a:ahLst/>
            <a:cxnLst/>
            <a:rect l="l" t="t" r="r" b="b"/>
            <a:pathLst>
              <a:path w="997109" h="995862">
                <a:moveTo>
                  <a:pt x="0" y="0"/>
                </a:moveTo>
                <a:lnTo>
                  <a:pt x="997109" y="0"/>
                </a:lnTo>
                <a:lnTo>
                  <a:pt x="997109" y="995862"/>
                </a:lnTo>
                <a:lnTo>
                  <a:pt x="0" y="99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437489" y="3833267"/>
            <a:ext cx="500783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210 네버랜드 Bold"/>
              </a:rPr>
              <a:t>3</a:t>
            </a:r>
          </a:p>
        </p:txBody>
      </p:sp>
      <p:sp>
        <p:nvSpPr>
          <p:cNvPr id="6" name="Freeform 6"/>
          <p:cNvSpPr/>
          <p:nvPr/>
        </p:nvSpPr>
        <p:spPr>
          <a:xfrm>
            <a:off x="5184923" y="5682134"/>
            <a:ext cx="997109" cy="995862"/>
          </a:xfrm>
          <a:custGeom>
            <a:avLst/>
            <a:gdLst/>
            <a:ahLst/>
            <a:cxnLst/>
            <a:rect l="l" t="t" r="r" b="b"/>
            <a:pathLst>
              <a:path w="997109" h="995862">
                <a:moveTo>
                  <a:pt x="0" y="0"/>
                </a:moveTo>
                <a:lnTo>
                  <a:pt x="997109" y="0"/>
                </a:lnTo>
                <a:lnTo>
                  <a:pt x="997109" y="995862"/>
                </a:lnTo>
                <a:lnTo>
                  <a:pt x="0" y="99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437489" y="5870503"/>
            <a:ext cx="500783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210 네버랜드 Bold"/>
              </a:rPr>
              <a:t>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05022" y="1873770"/>
            <a:ext cx="277018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ta Dotum Medium"/>
                <a:ea typeface="Arita Dotum Medium"/>
              </a:rPr>
              <a:t>Component 구조도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05022" y="3559264"/>
            <a:ext cx="3512594" cy="986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ta Dotum Medium"/>
                <a:ea typeface="Arita Dotum Medium"/>
              </a:rPr>
              <a:t>회원 커스터마이징,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프로필 페이지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05022" y="5901300"/>
            <a:ext cx="277018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환율 계산 기능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605022" y="7911662"/>
            <a:ext cx="277018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커뮤니티 기능</a:t>
            </a:r>
          </a:p>
        </p:txBody>
      </p:sp>
      <p:sp>
        <p:nvSpPr>
          <p:cNvPr id="12" name="Freeform 12"/>
          <p:cNvSpPr/>
          <p:nvPr/>
        </p:nvSpPr>
        <p:spPr>
          <a:xfrm>
            <a:off x="5184923" y="7692496"/>
            <a:ext cx="997109" cy="995862"/>
          </a:xfrm>
          <a:custGeom>
            <a:avLst/>
            <a:gdLst/>
            <a:ahLst/>
            <a:cxnLst/>
            <a:rect l="l" t="t" r="r" b="b"/>
            <a:pathLst>
              <a:path w="997109" h="995862">
                <a:moveTo>
                  <a:pt x="0" y="0"/>
                </a:moveTo>
                <a:lnTo>
                  <a:pt x="997109" y="0"/>
                </a:lnTo>
                <a:lnTo>
                  <a:pt x="997109" y="995862"/>
                </a:lnTo>
                <a:lnTo>
                  <a:pt x="0" y="99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5437489" y="7878146"/>
            <a:ext cx="500783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210 네버랜드 Bold"/>
              </a:rPr>
              <a:t>7</a:t>
            </a:r>
          </a:p>
        </p:txBody>
      </p:sp>
      <p:sp>
        <p:nvSpPr>
          <p:cNvPr id="14" name="Freeform 14"/>
          <p:cNvSpPr/>
          <p:nvPr/>
        </p:nvSpPr>
        <p:spPr>
          <a:xfrm>
            <a:off x="11154398" y="1630026"/>
            <a:ext cx="997109" cy="995862"/>
          </a:xfrm>
          <a:custGeom>
            <a:avLst/>
            <a:gdLst/>
            <a:ahLst/>
            <a:cxnLst/>
            <a:rect l="l" t="t" r="r" b="b"/>
            <a:pathLst>
              <a:path w="997109" h="995862">
                <a:moveTo>
                  <a:pt x="0" y="0"/>
                </a:moveTo>
                <a:lnTo>
                  <a:pt x="997108" y="0"/>
                </a:lnTo>
                <a:lnTo>
                  <a:pt x="997108" y="995862"/>
                </a:lnTo>
                <a:lnTo>
                  <a:pt x="0" y="99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1402561" y="1811588"/>
            <a:ext cx="500783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210 네버랜드 Bold"/>
              </a:rPr>
              <a:t>2</a:t>
            </a:r>
          </a:p>
        </p:txBody>
      </p:sp>
      <p:sp>
        <p:nvSpPr>
          <p:cNvPr id="16" name="Freeform 16"/>
          <p:cNvSpPr/>
          <p:nvPr/>
        </p:nvSpPr>
        <p:spPr>
          <a:xfrm>
            <a:off x="11154398" y="3640388"/>
            <a:ext cx="997109" cy="995862"/>
          </a:xfrm>
          <a:custGeom>
            <a:avLst/>
            <a:gdLst/>
            <a:ahLst/>
            <a:cxnLst/>
            <a:rect l="l" t="t" r="r" b="b"/>
            <a:pathLst>
              <a:path w="997109" h="995862">
                <a:moveTo>
                  <a:pt x="0" y="0"/>
                </a:moveTo>
                <a:lnTo>
                  <a:pt x="997108" y="0"/>
                </a:lnTo>
                <a:lnTo>
                  <a:pt x="997108" y="995862"/>
                </a:lnTo>
                <a:lnTo>
                  <a:pt x="0" y="99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1406964" y="3801883"/>
            <a:ext cx="500783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210 네버랜드 Bold"/>
              </a:rPr>
              <a:t>4</a:t>
            </a:r>
          </a:p>
        </p:txBody>
      </p:sp>
      <p:sp>
        <p:nvSpPr>
          <p:cNvPr id="18" name="Freeform 18"/>
          <p:cNvSpPr/>
          <p:nvPr/>
        </p:nvSpPr>
        <p:spPr>
          <a:xfrm>
            <a:off x="11154398" y="5650750"/>
            <a:ext cx="997109" cy="995862"/>
          </a:xfrm>
          <a:custGeom>
            <a:avLst/>
            <a:gdLst/>
            <a:ahLst/>
            <a:cxnLst/>
            <a:rect l="l" t="t" r="r" b="b"/>
            <a:pathLst>
              <a:path w="997109" h="995862">
                <a:moveTo>
                  <a:pt x="0" y="0"/>
                </a:moveTo>
                <a:lnTo>
                  <a:pt x="997108" y="0"/>
                </a:lnTo>
                <a:lnTo>
                  <a:pt x="997108" y="995862"/>
                </a:lnTo>
                <a:lnTo>
                  <a:pt x="0" y="99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1406964" y="5839118"/>
            <a:ext cx="500783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210 네버랜드 Bold"/>
              </a:rPr>
              <a:t>6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574496" y="1842385"/>
            <a:ext cx="450632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ta Dotum Medium"/>
                <a:ea typeface="Arita Dotum Medium"/>
              </a:rPr>
              <a:t>데이터베이스 모델링(ERD)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574496" y="3775530"/>
            <a:ext cx="277018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ta Dotum Medium"/>
                <a:ea typeface="Arita Dotum Medium"/>
              </a:rPr>
              <a:t>예/적금 금리 비교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574496" y="5869916"/>
            <a:ext cx="277018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근처 은행 검색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574496" y="7880278"/>
            <a:ext cx="3686697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금융 상품 추천 알고리즘</a:t>
            </a:r>
          </a:p>
        </p:txBody>
      </p:sp>
      <p:sp>
        <p:nvSpPr>
          <p:cNvPr id="24" name="Freeform 24"/>
          <p:cNvSpPr/>
          <p:nvPr/>
        </p:nvSpPr>
        <p:spPr>
          <a:xfrm>
            <a:off x="11154398" y="7661112"/>
            <a:ext cx="997109" cy="995862"/>
          </a:xfrm>
          <a:custGeom>
            <a:avLst/>
            <a:gdLst/>
            <a:ahLst/>
            <a:cxnLst/>
            <a:rect l="l" t="t" r="r" b="b"/>
            <a:pathLst>
              <a:path w="997109" h="995862">
                <a:moveTo>
                  <a:pt x="0" y="0"/>
                </a:moveTo>
                <a:lnTo>
                  <a:pt x="997108" y="0"/>
                </a:lnTo>
                <a:lnTo>
                  <a:pt x="997108" y="995862"/>
                </a:lnTo>
                <a:lnTo>
                  <a:pt x="0" y="99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11406964" y="7846762"/>
            <a:ext cx="500783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210 네버랜드 Bold"/>
              </a:rPr>
              <a:t>8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" y="2743811"/>
            <a:ext cx="5270926" cy="1431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ea typeface="210 네버랜드 Light"/>
              </a:rPr>
              <a:t>목차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1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7559" y="295025"/>
            <a:ext cx="277018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ta Dotum Medium"/>
                <a:ea typeface="Arita Dotum Medium"/>
              </a:rPr>
              <a:t>Component 구조도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7314" y="2814669"/>
            <a:ext cx="16554622" cy="304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000"/>
              </a:lnSpc>
            </a:pPr>
            <a:r>
              <a:rPr lang="en-US" sz="20000">
                <a:solidFill>
                  <a:srgbClr val="FFFFFF"/>
                </a:solidFill>
                <a:latin typeface="210 네버랜드 Light"/>
                <a:ea typeface="210 네버랜드 Light"/>
              </a:rPr>
              <a:t>태윤아 “해줘”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224780" y="695200"/>
            <a:ext cx="9255045" cy="8896600"/>
          </a:xfrm>
          <a:custGeom>
            <a:avLst/>
            <a:gdLst/>
            <a:ahLst/>
            <a:cxnLst/>
            <a:rect l="l" t="t" r="r" b="b"/>
            <a:pathLst>
              <a:path w="9255045" h="8896600">
                <a:moveTo>
                  <a:pt x="0" y="0"/>
                </a:moveTo>
                <a:lnTo>
                  <a:pt x="9255044" y="0"/>
                </a:lnTo>
                <a:lnTo>
                  <a:pt x="9255044" y="8896600"/>
                </a:lnTo>
                <a:lnTo>
                  <a:pt x="0" y="8896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2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37559" y="295025"/>
            <a:ext cx="2770186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ta Dotum Medium"/>
              </a:rPr>
              <a:t>ERD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375986" y="5057775"/>
            <a:ext cx="874883" cy="669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4"/>
              </a:lnSpc>
              <a:spcBef>
                <a:spcPct val="0"/>
              </a:spcBef>
            </a:pPr>
            <a:r>
              <a:rPr lang="en-US" sz="3896">
                <a:solidFill>
                  <a:srgbClr val="FFFFFF"/>
                </a:solidFill>
                <a:ea typeface="Arita Dotum Medium"/>
              </a:rPr>
              <a:t>유저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14796" y="2523850"/>
            <a:ext cx="1052959" cy="1358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4"/>
              </a:lnSpc>
            </a:pPr>
            <a:r>
              <a:rPr lang="en-US" sz="3896">
                <a:solidFill>
                  <a:srgbClr val="FFFFFF"/>
                </a:solidFill>
                <a:ea typeface="Arita Dotum Medium"/>
              </a:rPr>
              <a:t>예금 </a:t>
            </a:r>
          </a:p>
          <a:p>
            <a:pPr algn="ctr">
              <a:lnSpc>
                <a:spcPts val="5454"/>
              </a:lnSpc>
              <a:spcBef>
                <a:spcPct val="0"/>
              </a:spcBef>
            </a:pPr>
            <a:r>
              <a:rPr lang="en-US" sz="3896">
                <a:solidFill>
                  <a:srgbClr val="FFFFFF"/>
                </a:solidFill>
                <a:ea typeface="Arita Dotum Medium"/>
              </a:rPr>
              <a:t>상품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729158" y="6816351"/>
            <a:ext cx="1024235" cy="1358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4"/>
              </a:lnSpc>
            </a:pPr>
            <a:r>
              <a:rPr lang="en-US" sz="3896">
                <a:solidFill>
                  <a:srgbClr val="FFFFFF"/>
                </a:solidFill>
                <a:ea typeface="Arita Dotum Medium"/>
              </a:rPr>
              <a:t>적금 </a:t>
            </a:r>
          </a:p>
          <a:p>
            <a:pPr algn="ctr">
              <a:lnSpc>
                <a:spcPts val="5454"/>
              </a:lnSpc>
              <a:spcBef>
                <a:spcPct val="0"/>
              </a:spcBef>
            </a:pPr>
            <a:r>
              <a:rPr lang="en-US" sz="3896">
                <a:solidFill>
                  <a:srgbClr val="FFFFFF"/>
                </a:solidFill>
                <a:ea typeface="Arita Dotum Medium"/>
              </a:rPr>
              <a:t>상품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250656" y="1213979"/>
            <a:ext cx="797393" cy="1039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0"/>
              </a:lnSpc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예금 </a:t>
            </a:r>
          </a:p>
          <a:p>
            <a:pPr algn="ctr">
              <a:lnSpc>
                <a:spcPts val="4130"/>
              </a:lnSpc>
              <a:spcBef>
                <a:spcPct val="0"/>
              </a:spcBef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옵션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250656" y="3806013"/>
            <a:ext cx="797393" cy="1039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0"/>
              </a:lnSpc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예금 </a:t>
            </a:r>
          </a:p>
          <a:p>
            <a:pPr algn="ctr">
              <a:lnSpc>
                <a:spcPts val="4130"/>
              </a:lnSpc>
              <a:spcBef>
                <a:spcPct val="0"/>
              </a:spcBef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리뷰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261532" y="5651174"/>
            <a:ext cx="775641" cy="1039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0"/>
              </a:lnSpc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적금 </a:t>
            </a:r>
          </a:p>
          <a:p>
            <a:pPr algn="ctr">
              <a:lnSpc>
                <a:spcPts val="4130"/>
              </a:lnSpc>
              <a:spcBef>
                <a:spcPct val="0"/>
              </a:spcBef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리뷰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261532" y="8382949"/>
            <a:ext cx="775641" cy="1039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0"/>
              </a:lnSpc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적금 </a:t>
            </a:r>
          </a:p>
          <a:p>
            <a:pPr algn="ctr">
              <a:lnSpc>
                <a:spcPts val="4130"/>
              </a:lnSpc>
              <a:spcBef>
                <a:spcPct val="0"/>
              </a:spcBef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옵션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346607" y="1213979"/>
            <a:ext cx="797393" cy="1039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0"/>
              </a:lnSpc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예금 </a:t>
            </a:r>
          </a:p>
          <a:p>
            <a:pPr algn="ctr">
              <a:lnSpc>
                <a:spcPts val="4130"/>
              </a:lnSpc>
              <a:spcBef>
                <a:spcPct val="0"/>
              </a:spcBef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가입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86862" y="8382949"/>
            <a:ext cx="775641" cy="1039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0"/>
              </a:lnSpc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적금 </a:t>
            </a:r>
          </a:p>
          <a:p>
            <a:pPr algn="ctr">
              <a:lnSpc>
                <a:spcPts val="4130"/>
              </a:lnSpc>
              <a:spcBef>
                <a:spcPct val="0"/>
              </a:spcBef>
            </a:pPr>
            <a:r>
              <a:rPr lang="en-US" sz="2950">
                <a:solidFill>
                  <a:srgbClr val="FFFFFF"/>
                </a:solidFill>
                <a:ea typeface="Arita Dotum Medium"/>
              </a:rPr>
              <a:t>가입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881046" y="2576295"/>
            <a:ext cx="449270" cy="669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4"/>
              </a:lnSpc>
              <a:spcBef>
                <a:spcPct val="0"/>
              </a:spcBef>
            </a:pPr>
            <a:r>
              <a:rPr lang="en-US" sz="3896">
                <a:solidFill>
                  <a:srgbClr val="FFFFFF"/>
                </a:solidFill>
                <a:ea typeface="Arita Dotum Medium"/>
              </a:rPr>
              <a:t>글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651424" y="4878335"/>
            <a:ext cx="908514" cy="669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4"/>
              </a:lnSpc>
              <a:spcBef>
                <a:spcPct val="0"/>
              </a:spcBef>
            </a:pPr>
            <a:r>
              <a:rPr lang="en-US" sz="3896">
                <a:solidFill>
                  <a:srgbClr val="FFFFFF"/>
                </a:solidFill>
                <a:ea typeface="Arita Dotum Medium"/>
              </a:rPr>
              <a:t>댓글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419093" y="3288711"/>
            <a:ext cx="13449814" cy="3709579"/>
          </a:xfrm>
          <a:custGeom>
            <a:avLst/>
            <a:gdLst/>
            <a:ahLst/>
            <a:cxnLst/>
            <a:rect l="l" t="t" r="r" b="b"/>
            <a:pathLst>
              <a:path w="13449814" h="3709579">
                <a:moveTo>
                  <a:pt x="0" y="0"/>
                </a:moveTo>
                <a:lnTo>
                  <a:pt x="13449814" y="0"/>
                </a:lnTo>
                <a:lnTo>
                  <a:pt x="13449814" y="3709578"/>
                </a:lnTo>
                <a:lnTo>
                  <a:pt x="0" y="37095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3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37559" y="295025"/>
            <a:ext cx="5071652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ta Dotum Medium"/>
                <a:ea typeface="Arita Dotum Medium"/>
              </a:rPr>
              <a:t>회원 커스터마이징(User Model)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705357" y="3060330"/>
            <a:ext cx="7553943" cy="3999140"/>
          </a:xfrm>
          <a:custGeom>
            <a:avLst/>
            <a:gdLst/>
            <a:ahLst/>
            <a:cxnLst/>
            <a:rect l="l" t="t" r="r" b="b"/>
            <a:pathLst>
              <a:path w="7553943" h="3999140">
                <a:moveTo>
                  <a:pt x="0" y="0"/>
                </a:moveTo>
                <a:lnTo>
                  <a:pt x="7553943" y="0"/>
                </a:lnTo>
                <a:lnTo>
                  <a:pt x="7553943" y="3999139"/>
                </a:lnTo>
                <a:lnTo>
                  <a:pt x="0" y="39991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5419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4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37559" y="295025"/>
            <a:ext cx="5022158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Arita Dotum Medium"/>
                <a:ea typeface="Arita Dotum Medium"/>
              </a:rPr>
              <a:t>예/적금 금리 비교 - 관리자 기능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81767" y="2263023"/>
            <a:ext cx="6645692" cy="2879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ea typeface="210 네버랜드"/>
              </a:rPr>
              <a:t>관리자 수정 화면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726" y="223436"/>
            <a:ext cx="704095" cy="703215"/>
          </a:xfrm>
          <a:custGeom>
            <a:avLst/>
            <a:gdLst/>
            <a:ahLst/>
            <a:cxnLst/>
            <a:rect l="l" t="t" r="r" b="b"/>
            <a:pathLst>
              <a:path w="704095" h="703215">
                <a:moveTo>
                  <a:pt x="0" y="0"/>
                </a:moveTo>
                <a:lnTo>
                  <a:pt x="704095" y="0"/>
                </a:lnTo>
                <a:lnTo>
                  <a:pt x="704095" y="703215"/>
                </a:lnTo>
                <a:lnTo>
                  <a:pt x="0" y="70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37559" y="1028700"/>
            <a:ext cx="5391912" cy="8740922"/>
          </a:xfrm>
          <a:custGeom>
            <a:avLst/>
            <a:gdLst/>
            <a:ahLst/>
            <a:cxnLst/>
            <a:rect l="l" t="t" r="r" b="b"/>
            <a:pathLst>
              <a:path w="5391912" h="8740922">
                <a:moveTo>
                  <a:pt x="0" y="0"/>
                </a:moveTo>
                <a:lnTo>
                  <a:pt x="5391913" y="0"/>
                </a:lnTo>
                <a:lnTo>
                  <a:pt x="5391913" y="8740922"/>
                </a:lnTo>
                <a:lnTo>
                  <a:pt x="0" y="87409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4002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073977" y="4388757"/>
            <a:ext cx="10747021" cy="2020807"/>
          </a:xfrm>
          <a:custGeom>
            <a:avLst/>
            <a:gdLst/>
            <a:ahLst/>
            <a:cxnLst/>
            <a:rect l="l" t="t" r="r" b="b"/>
            <a:pathLst>
              <a:path w="10747021" h="2020807">
                <a:moveTo>
                  <a:pt x="0" y="0"/>
                </a:moveTo>
                <a:lnTo>
                  <a:pt x="10747022" y="0"/>
                </a:lnTo>
                <a:lnTo>
                  <a:pt x="10747022" y="2020808"/>
                </a:lnTo>
                <a:lnTo>
                  <a:pt x="0" y="20208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28731" y="342650"/>
            <a:ext cx="356084" cy="44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13"/>
              </a:lnSpc>
              <a:spcBef>
                <a:spcPct val="0"/>
              </a:spcBef>
            </a:pPr>
            <a:r>
              <a:rPr lang="en-US" sz="2844">
                <a:solidFill>
                  <a:srgbClr val="000000"/>
                </a:solidFill>
                <a:latin typeface="210 네버랜드 Bold"/>
              </a:rPr>
              <a:t>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37559" y="295025"/>
            <a:ext cx="4601460" cy="4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ea typeface="Arita Dotum Medium"/>
              </a:rPr>
              <a:t>환율 기능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Words>409</Words>
  <Application>Microsoft Office PowerPoint</Application>
  <PresentationFormat>사용자 지정</PresentationFormat>
  <Paragraphs>121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210 네버랜드 Light</vt:lpstr>
      <vt:lpstr>Calibri</vt:lpstr>
      <vt:lpstr>210 네버랜드 Bold</vt:lpstr>
      <vt:lpstr>Arita Dotum Medium</vt:lpstr>
      <vt:lpstr>Arita Dotum Semi-Bold</vt:lpstr>
      <vt:lpstr>210 네버랜드</vt:lpstr>
      <vt:lpstr>궁서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흰색 3D 프로젝트 계획 비즈니스 프레젠테이션</dc:title>
  <dc:creator>SSAFY</dc:creator>
  <cp:lastModifiedBy>SSAFY</cp:lastModifiedBy>
  <cp:revision>4</cp:revision>
  <dcterms:created xsi:type="dcterms:W3CDTF">2006-08-16T00:00:00Z</dcterms:created>
  <dcterms:modified xsi:type="dcterms:W3CDTF">2023-11-23T07:57:19Z</dcterms:modified>
  <dc:identifier>DAF08mbOry8</dc:identifier>
</cp:coreProperties>
</file>

<file path=docProps/thumbnail.jpeg>
</file>